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61" r:id="rId4"/>
    <p:sldId id="262" r:id="rId5"/>
    <p:sldId id="260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82" r:id="rId20"/>
    <p:sldId id="283" r:id="rId21"/>
    <p:sldId id="285" r:id="rId22"/>
    <p:sldId id="284" r:id="rId23"/>
    <p:sldId id="29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CC0066"/>
    <a:srgbClr val="5739C7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44" autoAdjust="0"/>
    <p:restoredTop sz="94660"/>
  </p:normalViewPr>
  <p:slideViewPr>
    <p:cSldViewPr>
      <p:cViewPr varScale="1">
        <p:scale>
          <a:sx n="109" d="100"/>
          <a:sy n="109" d="100"/>
        </p:scale>
        <p:origin x="175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ED37F9-B010-48C1-B40B-44B3C8882044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F01FF3-1A65-483E-A5DE-3AB4A0A138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3B193-0A4A-4202-90DB-0F3B8934C732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4252E-DC6C-4884-916A-467B9C6DF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3B193-0A4A-4202-90DB-0F3B8934C732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4252E-DC6C-4884-916A-467B9C6DF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3B193-0A4A-4202-90DB-0F3B8934C732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4252E-DC6C-4884-916A-467B9C6DF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3B193-0A4A-4202-90DB-0F3B8934C732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4252E-DC6C-4884-916A-467B9C6DF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3B193-0A4A-4202-90DB-0F3B8934C732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4252E-DC6C-4884-916A-467B9C6DF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3B193-0A4A-4202-90DB-0F3B8934C732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4252E-DC6C-4884-916A-467B9C6DF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3B193-0A4A-4202-90DB-0F3B8934C732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4252E-DC6C-4884-916A-467B9C6DF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3B193-0A4A-4202-90DB-0F3B8934C732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4252E-DC6C-4884-916A-467B9C6DF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3B193-0A4A-4202-90DB-0F3B8934C732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4252E-DC6C-4884-916A-467B9C6DF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3B193-0A4A-4202-90DB-0F3B8934C732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4252E-DC6C-4884-916A-467B9C6DF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3B193-0A4A-4202-90DB-0F3B8934C732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4252E-DC6C-4884-916A-467B9C6DF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3B193-0A4A-4202-90DB-0F3B8934C732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4252E-DC6C-4884-916A-467B9C6DF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xphoto.ru/component/option,com_datsogallery/Itemid,12/func,detail/catid,19/id,65/" TargetMode="External"/><Relationship Id="rId13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12" Type="http://schemas.openxmlformats.org/officeDocument/2006/relationships/hyperlink" Target="http://www.lxphoto.ru/component/option,com_datsogallery/Itemid,12/func,detail/catid,22/id,179/" TargetMode="External"/><Relationship Id="rId2" Type="http://schemas.openxmlformats.org/officeDocument/2006/relationships/hyperlink" Target="http://www.lxphoto.ru/component/option,com_datsogallery/Itemid,12/func,detail/catid,19/id,168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lxphoto.ru/component/option,com_datsogallery/Itemid,12/func,detail/catid,19/id,301/" TargetMode="External"/><Relationship Id="rId11" Type="http://schemas.openxmlformats.org/officeDocument/2006/relationships/image" Target="../media/image11.jpeg"/><Relationship Id="rId5" Type="http://schemas.openxmlformats.org/officeDocument/2006/relationships/image" Target="../media/image8.jpeg"/><Relationship Id="rId10" Type="http://schemas.openxmlformats.org/officeDocument/2006/relationships/hyperlink" Target="http://www.lxphoto.ru/component/option,com_datsogallery/Itemid,12/func,detail/catid,20/id,178/" TargetMode="External"/><Relationship Id="rId4" Type="http://schemas.openxmlformats.org/officeDocument/2006/relationships/hyperlink" Target="http://www.lxphoto.ru/component/option,com_datsogallery/Itemid,12/func,detail/catid,19/id,71/" TargetMode="External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124744"/>
            <a:ext cx="8215370" cy="424847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6600" b="1" u="sng" dirty="0" smtClean="0">
                <a:solidFill>
                  <a:srgbClr val="CC0066"/>
                </a:solidFill>
              </a:rPr>
              <a:t>Правильное питание – </a:t>
            </a:r>
            <a:r>
              <a:rPr lang="ru-RU" sz="6600" b="1" u="sng" smtClean="0">
                <a:solidFill>
                  <a:srgbClr val="CC0066"/>
                </a:solidFill>
              </a:rPr>
              <a:t>залог здоровья</a:t>
            </a:r>
            <a:endParaRPr lang="ru-RU" sz="6600" b="1" u="sng" dirty="0">
              <a:solidFill>
                <a:srgbClr val="CC0066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6314" y="4357694"/>
            <a:ext cx="3929090" cy="2000264"/>
          </a:xfrm>
        </p:spPr>
        <p:txBody>
          <a:bodyPr>
            <a:noAutofit/>
          </a:bodyPr>
          <a:lstStyle/>
          <a:p>
            <a:pPr algn="r"/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</a:t>
            </a:r>
            <a:endParaRPr kumimoji="0" lang="ru-RU" sz="4400" b="1" i="1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itchFamily="18" charset="0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85729"/>
            <a:ext cx="4286280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dirty="0" smtClean="0">
                <a:latin typeface="Arial" charset="0"/>
              </a:rPr>
              <a:t> Наряду с основными компонентами пищи – углеводами, жирами и белками – в питании школьников необходимо своевременное и полное восполнение потребности организма в </a:t>
            </a:r>
            <a:r>
              <a:rPr lang="ru-RU" sz="2400" b="1" dirty="0" smtClean="0">
                <a:solidFill>
                  <a:srgbClr val="FFFF00"/>
                </a:solidFill>
                <a:latin typeface="Arial" charset="0"/>
              </a:rPr>
              <a:t>витаминах, микроэлементах, биологических волокнах и воде. </a:t>
            </a:r>
            <a:endParaRPr lang="ru-RU" sz="2100" b="1" dirty="0" smtClean="0">
              <a:solidFill>
                <a:srgbClr val="FFFF00"/>
              </a:solidFill>
              <a:latin typeface="Arial" charset="0"/>
            </a:endParaRPr>
          </a:p>
          <a:p>
            <a:endParaRPr lang="ru-RU" sz="2100" b="1" dirty="0">
              <a:latin typeface="Arial" charset="0"/>
            </a:endParaRPr>
          </a:p>
          <a:p>
            <a:r>
              <a:rPr lang="ru-RU" sz="2100" b="1" dirty="0" smtClean="0">
                <a:latin typeface="Arial" charset="0"/>
              </a:rPr>
              <a:t>У школьников из-за высокой умственной активности и роста потребности в витаминах и микроэлементах заметно увеличены.  </a:t>
            </a:r>
            <a:endParaRPr lang="ru-RU" sz="2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/>
              <a:t>Обрати внимание!</a:t>
            </a:r>
            <a:endParaRPr lang="ru-RU" dirty="0"/>
          </a:p>
        </p:txBody>
      </p:sp>
      <p:pic>
        <p:nvPicPr>
          <p:cNvPr id="3" name="Picture 9" descr="Нажмите, чтобы посмотреть в полный разме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1" y="1357298"/>
            <a:ext cx="4074673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500562" y="1285860"/>
            <a:ext cx="42862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Arial" charset="0"/>
              </a:rPr>
              <a:t> </a:t>
            </a:r>
            <a:r>
              <a:rPr lang="ru-RU" sz="2000" b="1" i="1" dirty="0" smtClean="0">
                <a:latin typeface="Arial" charset="0"/>
              </a:rPr>
              <a:t>Недостаток </a:t>
            </a:r>
            <a:r>
              <a:rPr lang="ru-RU" sz="2000" b="1" i="1" dirty="0" smtClean="0">
                <a:solidFill>
                  <a:srgbClr val="FFFF00"/>
                </a:solidFill>
                <a:latin typeface="Arial" charset="0"/>
              </a:rPr>
              <a:t>витаминов</a:t>
            </a:r>
            <a:r>
              <a:rPr lang="ru-RU" sz="2000" b="1" i="1" dirty="0" smtClean="0">
                <a:solidFill>
                  <a:srgbClr val="660066"/>
                </a:solidFill>
                <a:latin typeface="Arial" charset="0"/>
              </a:rPr>
              <a:t> </a:t>
            </a:r>
            <a:r>
              <a:rPr lang="ru-RU" sz="2000" b="1" i="1" dirty="0" smtClean="0">
                <a:latin typeface="Arial" charset="0"/>
              </a:rPr>
              <a:t>в пище может привести к различным заболеваниям, обозначаемым как авитаминоз, при котором нарушаются процессы роста, ухудшается память и снижается работоспособность.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4286256"/>
            <a:ext cx="37862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sz="2400" b="1" i="1" dirty="0" smtClean="0">
                <a:latin typeface="Arial" charset="0"/>
              </a:rPr>
              <a:t>Потребление ряда витаминов в больших дозах столь же не желательно, как и их недостаток в пище.</a:t>
            </a:r>
          </a:p>
        </p:txBody>
      </p:sp>
      <p:pic>
        <p:nvPicPr>
          <p:cNvPr id="6" name="Picture 8" descr="Нажмите, чтобы посмотреть в полный разме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500562" y="4314825"/>
            <a:ext cx="4000528" cy="23288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"/>
                            </p:stCondLst>
                            <p:childTnLst>
                              <p:par>
                                <p:cTn id="27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00"/>
                            </p:stCondLst>
                            <p:childTnLst>
                              <p:par>
                                <p:cTn id="34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>
                <a:solidFill>
                  <a:srgbClr val="FFFF00"/>
                </a:solidFill>
              </a:rPr>
              <a:t>Пища – это источник энергии для человека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500175"/>
            <a:ext cx="65722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Избыток </a:t>
            </a:r>
            <a:r>
              <a:rPr lang="ru-RU" sz="2400" dirty="0"/>
              <a:t>или недостаток </a:t>
            </a:r>
            <a:r>
              <a:rPr lang="ru-RU" sz="2400" dirty="0" smtClean="0"/>
              <a:t>пищи </a:t>
            </a:r>
            <a:r>
              <a:rPr lang="ru-RU" sz="2400" dirty="0"/>
              <a:t>– проблема</a:t>
            </a:r>
            <a:r>
              <a:rPr lang="ru-RU" sz="2400" dirty="0" smtClean="0"/>
              <a:t>.</a:t>
            </a:r>
            <a:endParaRPr lang="en-US" sz="2400" dirty="0" smtClean="0"/>
          </a:p>
          <a:p>
            <a:r>
              <a:rPr lang="ru-RU" sz="2400" dirty="0" smtClean="0"/>
              <a:t> </a:t>
            </a:r>
            <a:r>
              <a:rPr lang="ru-RU" sz="2400" dirty="0"/>
              <a:t>Если человек много ест, у него развивается ожирение, сахарный диабет, заболевания желудочно-кишечного </a:t>
            </a:r>
            <a:r>
              <a:rPr lang="ru-RU" sz="2400" dirty="0" smtClean="0"/>
              <a:t>тракта; 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ru-RU" sz="2400" dirty="0" smtClean="0"/>
              <a:t>если </a:t>
            </a:r>
            <a:r>
              <a:rPr lang="ru-RU" sz="2400" dirty="0"/>
              <a:t>ест мало, обрушивается дистрофия, сахарный диабет и много других заболеваний. </a:t>
            </a:r>
            <a:endParaRPr lang="ru-RU" sz="2000" dirty="0" smtClean="0"/>
          </a:p>
          <a:p>
            <a:endParaRPr lang="ru-RU" sz="2000" dirty="0"/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 выход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endParaRPr lang="ru-RU" sz="2000" dirty="0"/>
          </a:p>
          <a:p>
            <a:r>
              <a:rPr lang="ru-RU" sz="2000" dirty="0" smtClean="0"/>
              <a:t> </a:t>
            </a:r>
            <a:r>
              <a:rPr lang="ru-RU" sz="2400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Смолоду научиться соблюдать золотую середину, не допуская как переедание, так и недоедание. Надо жить в гармонии с собой и окружающими вас продуктами.</a:t>
            </a:r>
            <a:endParaRPr lang="ru-RU" sz="2000" b="1" i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Мигает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16" y="2285992"/>
            <a:ext cx="24384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920"/>
                            </p:stCondLst>
                            <p:childTnLst>
                              <p:par>
                                <p:cTn id="1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-214338"/>
            <a:ext cx="8715436" cy="128588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Здоровое питание – отличная учёба!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2976" y="1142984"/>
            <a:ext cx="6500858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Профессиональные заболевания учащихся </a:t>
            </a:r>
            <a:r>
              <a:rPr lang="ru-RU" b="1" i="1" dirty="0" smtClean="0">
                <a:latin typeface="Arial" charset="0"/>
              </a:rPr>
              <a:t>– </a:t>
            </a:r>
          </a:p>
          <a:p>
            <a:pPr algn="ctr">
              <a:lnSpc>
                <a:spcPct val="80000"/>
              </a:lnSpc>
            </a:pPr>
            <a:endParaRPr lang="ru-RU" b="1" i="1" dirty="0" smtClean="0">
              <a:latin typeface="Arial" charset="0"/>
            </a:endParaRPr>
          </a:p>
          <a:p>
            <a:pPr algn="ctr">
              <a:lnSpc>
                <a:spcPct val="80000"/>
              </a:lnSpc>
            </a:pPr>
            <a:r>
              <a:rPr lang="ru-RU" sz="2400" b="1" i="1" dirty="0" smtClean="0">
                <a:latin typeface="Arial" charset="0"/>
              </a:rPr>
              <a:t>холецистит, панкреатит,   гастрит,   язвенная  болезнь  желудка.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2500306"/>
            <a:ext cx="8215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 smtClean="0">
                <a:solidFill>
                  <a:srgbClr val="92D050"/>
                </a:solidFill>
                <a:latin typeface="Arial" charset="0"/>
              </a:rPr>
              <a:t>Факторы, способствующие этим заболеваниям:</a:t>
            </a:r>
            <a:endParaRPr lang="ru-RU" sz="2400" dirty="0">
              <a:solidFill>
                <a:srgbClr val="92D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3071810"/>
            <a:ext cx="49727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tx2"/>
                </a:solidFill>
                <a:latin typeface="Arial" charset="0"/>
              </a:rPr>
              <a:t>  </a:t>
            </a:r>
            <a:r>
              <a:rPr lang="ru-RU" sz="2400" b="1" i="1" dirty="0" smtClean="0">
                <a:latin typeface="Arial" charset="0"/>
              </a:rPr>
              <a:t>Питание наспех;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3643314"/>
            <a:ext cx="51813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i="1" dirty="0" smtClean="0">
                <a:latin typeface="Arial" charset="0"/>
              </a:rPr>
              <a:t> Питание всухомятку;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5572140"/>
            <a:ext cx="60131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i="1" dirty="0" smtClean="0">
                <a:latin typeface="Arial" charset="0"/>
              </a:rPr>
              <a:t> Питание с большими перерывами;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4643446"/>
            <a:ext cx="61436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i="1" dirty="0" smtClean="0">
                <a:latin typeface="Arial" charset="0"/>
              </a:rPr>
              <a:t> Употребление копчёной, жареной, острой, горячей</a:t>
            </a:r>
            <a:r>
              <a:rPr lang="en-US" sz="2400" b="1" i="1" dirty="0" smtClean="0">
                <a:latin typeface="Arial" charset="0"/>
              </a:rPr>
              <a:t> </a:t>
            </a:r>
            <a:r>
              <a:rPr lang="ru-RU" sz="2400" b="1" i="1" dirty="0" smtClean="0">
                <a:latin typeface="Arial" charset="0"/>
              </a:rPr>
              <a:t>и</a:t>
            </a:r>
            <a:r>
              <a:rPr lang="en-US" sz="2400" b="1" i="1" dirty="0" smtClean="0">
                <a:latin typeface="Arial" charset="0"/>
              </a:rPr>
              <a:t> </a:t>
            </a:r>
            <a:r>
              <a:rPr lang="ru-RU" sz="2400" b="1" i="1" dirty="0" smtClean="0">
                <a:latin typeface="Arial" charset="0"/>
              </a:rPr>
              <a:t>холодной пищи;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4143380"/>
            <a:ext cx="58216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i="1" dirty="0" smtClean="0">
                <a:latin typeface="Arial" charset="0"/>
              </a:rPr>
              <a:t> Жевание жевательной резинки;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14348" y="6143644"/>
            <a:ext cx="59419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i="1" dirty="0" smtClean="0">
                <a:latin typeface="Arial" charset="0"/>
              </a:rPr>
              <a:t> Употребление алкоголя, курение.</a:t>
            </a:r>
            <a:endParaRPr lang="ru-RU" sz="2400" dirty="0"/>
          </a:p>
        </p:txBody>
      </p:sp>
      <p:pic>
        <p:nvPicPr>
          <p:cNvPr id="11" name="Рисунок 10" descr="Белоснежка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86644" y="3571876"/>
            <a:ext cx="1428760" cy="2809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Тест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Правильно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 ты питаешься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71678"/>
            <a:ext cx="8229600" cy="135732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Как часто в течение дня вы питаетесь? </a:t>
            </a:r>
          </a:p>
          <a:p>
            <a:pPr>
              <a:buNone/>
            </a:pPr>
            <a:r>
              <a:rPr lang="ru-RU" i="1" dirty="0"/>
              <a:t>А) 3 раза и более; Б) 2 раза; В) 1 раз.</a:t>
            </a:r>
          </a:p>
          <a:p>
            <a:pPr>
              <a:buNone/>
            </a:pPr>
            <a:r>
              <a:rPr lang="ru-RU" i="1" dirty="0"/>
              <a:t> </a:t>
            </a: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500034" y="3643314"/>
            <a:ext cx="735811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2. Всегда ли вы завтракаете?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А) всегда; Б) не всегда; В) никогда. </a:t>
            </a:r>
            <a:endParaRPr kumimoji="0" lang="ru-RU" sz="4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5286388"/>
            <a:ext cx="82153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ru-RU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Из чего состоит ваш завтрак? </a:t>
            </a:r>
            <a:endParaRPr lang="ru-RU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i="1" dirty="0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А) каша, чай; Б) мясное блюдо и чай; В) чай</a:t>
            </a:r>
            <a:r>
              <a:rPr lang="ru-RU" sz="3200" dirty="0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3200" dirty="0">
              <a:solidFill>
                <a:prstClr val="white"/>
              </a:solidFill>
              <a:latin typeface="Arial" pitchFamily="34" charset="0"/>
            </a:endParaRPr>
          </a:p>
        </p:txBody>
      </p:sp>
      <p:pic>
        <p:nvPicPr>
          <p:cNvPr id="7" name="Рисунок 6" descr="Винни-Пух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15140" y="3071810"/>
            <a:ext cx="1905000" cy="2305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14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28596" y="570453"/>
            <a:ext cx="8286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4. Часто ли вы перекусываете между завтраком и обедом, обедом и ужином? </a:t>
            </a:r>
            <a:endParaRPr lang="ru-RU" sz="2800" b="1" dirty="0">
              <a:solidFill>
                <a:prstClr val="white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i="1" dirty="0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А) никогда; Б) 2 раза в день; В) 3 раза.</a:t>
            </a:r>
            <a:endParaRPr lang="ru-RU" sz="4400" i="1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750" y="2317205"/>
            <a:ext cx="86042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5. Как часто вы едите овощи, фрукты, салаты?</a:t>
            </a:r>
            <a:endParaRPr lang="ru-RU" sz="2800" b="1" dirty="0" smtClean="0">
              <a:solidFill>
                <a:prstClr val="white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i="1" dirty="0" smtClean="0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А) 3 раза в день; Б) 1 – 2 раза в день; В) 2 – 3 раза в неделю;</a:t>
            </a:r>
            <a:endParaRPr lang="ru-RU" sz="4400" i="1" dirty="0" smtClean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71472" y="4143380"/>
            <a:ext cx="835824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6. Как часто вы едите жареную пищу?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А) 1 раз в неделю; Б) 3 – 4 раза в неделю; В) каждый день.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Рисунок 6" descr="пятак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9058" y="5286388"/>
            <a:ext cx="723900" cy="1276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10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571480"/>
            <a:ext cx="81439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7. Как часто вы едите выпечку?</a:t>
            </a:r>
            <a:endParaRPr lang="ru-RU" sz="28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i="1" dirty="0" smtClean="0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А) 1 раз в неделю; Б) 3 – 4 раза в неделю; В) каждый день.</a:t>
            </a:r>
            <a:endParaRPr lang="ru-RU" sz="4400" i="1" dirty="0" smtClean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642910" y="2714620"/>
            <a:ext cx="814393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8. Что вы намазываете на хлеб?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А) только масло; Б) масло с маргарином; В) маргарин.</a:t>
            </a:r>
            <a:endParaRPr kumimoji="0" lang="ru-RU" sz="4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4857760"/>
            <a:ext cx="778674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9.Сколько раз в неделю вы едите рыбу?</a:t>
            </a:r>
            <a:endParaRPr lang="ru-RU" sz="28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i="1" dirty="0" smtClean="0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А) 3 – 4 раза; Б) 1 – 2 раза; В) 1 раз.</a:t>
            </a:r>
            <a:endParaRPr lang="ru-RU" sz="2800" i="1" dirty="0" smtClean="0">
              <a:solidFill>
                <a:prstClr val="white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400" dirty="0" smtClean="0">
              <a:solidFill>
                <a:prstClr val="white"/>
              </a:solidFill>
              <a:latin typeface="Arial" pitchFamily="34" charset="0"/>
            </a:endParaRPr>
          </a:p>
        </p:txBody>
      </p:sp>
      <p:pic>
        <p:nvPicPr>
          <p:cNvPr id="7" name="Рисунок 6" descr="Винни с шариками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3702" y="3238500"/>
            <a:ext cx="2686050" cy="3619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1746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428604"/>
            <a:ext cx="80724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10. Как часто вы едите хлеб?</a:t>
            </a:r>
            <a:endParaRPr lang="ru-RU" sz="28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i="1" dirty="0" smtClean="0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А) меньше 3 дней в неделю; Б) от 3 до 6 дней в неделю; В) за каждой едой. </a:t>
            </a:r>
            <a:endParaRPr lang="ru-RU" sz="4400" i="1" dirty="0" smtClean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428596" y="2585318"/>
            <a:ext cx="835824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11.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Сколько чашек чая и кофе выпиваете за день?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А) 1 – 2 ; Б) от 3 до 5; В) 6 и более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4214818"/>
            <a:ext cx="77867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12</a:t>
            </a:r>
            <a:r>
              <a:rPr lang="ru-RU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Прежде чем есть первое блюдо с мясом, вы:</a:t>
            </a:r>
            <a:endParaRPr lang="ru-RU" sz="28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i="1" dirty="0" smtClean="0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А) убираете из тарелки весь жир; Б) уберёте часть жира; В) оставите весь жир.</a:t>
            </a:r>
            <a:endParaRPr lang="ru-RU" sz="4400" i="1" dirty="0" smtClean="0">
              <a:solidFill>
                <a:prstClr val="white"/>
              </a:solidFill>
              <a:latin typeface="Arial" pitchFamily="34" charset="0"/>
            </a:endParaRPr>
          </a:p>
        </p:txBody>
      </p:sp>
      <p:pic>
        <p:nvPicPr>
          <p:cNvPr id="7" name="Рисунок 6" descr="Винни с шариками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8148" y="5143488"/>
            <a:ext cx="1071570" cy="171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2770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57232"/>
            <a:ext cx="9501222" cy="1428760"/>
          </a:xfrm>
        </p:spPr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Подсчёт баллов: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 </a:t>
            </a:r>
            <a:r>
              <a:rPr lang="ru-RU" sz="4000" dirty="0" smtClean="0">
                <a:solidFill>
                  <a:srgbClr val="FF0000"/>
                </a:solidFill>
              </a:rPr>
              <a:t>“А” – 2 балла</a:t>
            </a:r>
            <a:r>
              <a:rPr lang="ru-RU" sz="4000" dirty="0" smtClean="0"/>
              <a:t> </a:t>
            </a:r>
            <a:r>
              <a:rPr lang="ru-RU" sz="4000" dirty="0" smtClean="0">
                <a:solidFill>
                  <a:srgbClr val="00B0F0"/>
                </a:solidFill>
              </a:rPr>
              <a:t>“Б” – 1 балл</a:t>
            </a:r>
            <a:r>
              <a:rPr lang="ru-RU" sz="4000" dirty="0" smtClean="0"/>
              <a:t> </a:t>
            </a:r>
            <a:r>
              <a:rPr lang="ru-RU" sz="4000" dirty="0" smtClean="0">
                <a:solidFill>
                  <a:srgbClr val="FFFF00"/>
                </a:solidFill>
              </a:rPr>
              <a:t>“В” – 0 баллов.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357430"/>
            <a:ext cx="9144064" cy="3768733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 к тесту: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>
              <a:buNone/>
            </a:pPr>
            <a:r>
              <a:rPr lang="ru-RU" sz="3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– 13 баллов – есть опасность;</a:t>
            </a: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>
              <a:buNone/>
            </a:pPr>
            <a:r>
              <a:rPr lang="ru-RU" sz="3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 – 18 баллов – следует улучшить питание;</a:t>
            </a:r>
          </a:p>
          <a:p>
            <a:pPr>
              <a:buNone/>
            </a:pPr>
            <a:r>
              <a:rPr lang="ru-RU" sz="3900" dirty="0" smtClean="0"/>
              <a:t> </a:t>
            </a:r>
          </a:p>
          <a:p>
            <a:pPr>
              <a:buNone/>
            </a:pPr>
            <a:r>
              <a:rPr lang="ru-RU" sz="4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 – 24 хороший режим и качество питания. </a:t>
            </a:r>
          </a:p>
          <a:p>
            <a:endParaRPr lang="ru-RU" dirty="0"/>
          </a:p>
        </p:txBody>
      </p:sp>
      <p:pic>
        <p:nvPicPr>
          <p:cNvPr id="4" name="Рисунок 3" descr="Белоч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388" y="1928802"/>
            <a:ext cx="2295144" cy="2357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928670"/>
            <a:ext cx="8501122" cy="5755422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Нельзя никакую пищу запивать</a:t>
            </a:r>
            <a:r>
              <a:rPr lang="ru-RU" sz="3200" dirty="0" smtClean="0"/>
              <a:t>.</a:t>
            </a:r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r>
              <a:rPr lang="ru-RU" sz="3200" dirty="0" smtClean="0"/>
              <a:t>        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Есть сладкое после еды, так как наступает        блокировка пищеварения и начинается процесс                     брожение.</a:t>
            </a:r>
          </a:p>
          <a:p>
            <a:endParaRPr lang="ru-RU" sz="3200" dirty="0" smtClean="0"/>
          </a:p>
          <a:p>
            <a:endParaRPr lang="ru-RU" sz="3200" dirty="0" smtClean="0"/>
          </a:p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Следуя этому правилу, вы избавите</a:t>
            </a:r>
          </a:p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себя от гастрита.     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2071702"/>
          </a:xfrm>
        </p:spPr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Вам надо построить хороший дом</a:t>
            </a:r>
            <a:r>
              <a:rPr lang="ru-RU" u="sng" dirty="0" smtClean="0"/>
              <a:t>. </a:t>
            </a:r>
            <a:r>
              <a:rPr lang="ru-RU" dirty="0" smtClean="0"/>
              <a:t>Какие кирпичи для строительства вы выберете?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643182"/>
            <a:ext cx="6357982" cy="3643338"/>
          </a:xfrm>
        </p:spPr>
        <p:txBody>
          <a:bodyPr>
            <a:noAutofit/>
          </a:bodyPr>
          <a:lstStyle/>
          <a:p>
            <a:r>
              <a:rPr lang="ru-RU" sz="3600" dirty="0"/>
              <a:t>Крупные и </a:t>
            </a:r>
            <a:r>
              <a:rPr lang="ru-RU" sz="3600" dirty="0" smtClean="0"/>
              <a:t>крепкие      20 </a:t>
            </a:r>
            <a:r>
              <a:rPr lang="ru-RU" sz="3600" dirty="0"/>
              <a:t>руб</a:t>
            </a:r>
            <a:r>
              <a:rPr lang="ru-RU" sz="3600" dirty="0" smtClean="0"/>
              <a:t>.</a:t>
            </a:r>
          </a:p>
          <a:p>
            <a:r>
              <a:rPr lang="ru-RU" sz="3600" dirty="0" smtClean="0"/>
              <a:t>Мелкие </a:t>
            </a:r>
            <a:r>
              <a:rPr lang="ru-RU" sz="3600" dirty="0"/>
              <a:t>и </a:t>
            </a:r>
            <a:r>
              <a:rPr lang="ru-RU" sz="3600" dirty="0" smtClean="0"/>
              <a:t>фигурные     10 руб.</a:t>
            </a:r>
          </a:p>
          <a:p>
            <a:r>
              <a:rPr lang="ru-RU" sz="3600" dirty="0" smtClean="0"/>
              <a:t>Разнокалиберные</a:t>
            </a:r>
            <a:r>
              <a:rPr lang="ru-RU" sz="3600" dirty="0"/>
              <a:t>, </a:t>
            </a:r>
            <a:r>
              <a:rPr lang="ru-RU" sz="3600" dirty="0" smtClean="0"/>
              <a:t>пересортица                    5 руб. </a:t>
            </a:r>
          </a:p>
          <a:p>
            <a:r>
              <a:rPr lang="ru-RU" sz="3600" dirty="0" smtClean="0"/>
              <a:t>Красивые, </a:t>
            </a:r>
          </a:p>
          <a:p>
            <a:pPr>
              <a:buNone/>
            </a:pPr>
            <a:r>
              <a:rPr lang="ru-RU" sz="3600" dirty="0" smtClean="0"/>
              <a:t>   но не прочные                 3 руб.</a:t>
            </a:r>
            <a:endParaRPr lang="ru-RU" sz="3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3214686"/>
            <a:ext cx="235745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571612"/>
            <a:ext cx="8072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ограничение жиров и соли, увеличение в рационе фруктов, круп, изделий из муки грубого помола, бобовых, нежирных молочных продуктов, рыбы, постного мяса. 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smtClean="0">
                <a:solidFill>
                  <a:srgbClr val="CC0066"/>
                </a:solidFill>
              </a:rPr>
              <a:t>Здоровое питание- это</a:t>
            </a:r>
            <a:endParaRPr lang="ru-RU" b="1" dirty="0">
              <a:solidFill>
                <a:srgbClr val="CC0066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4357694"/>
            <a:ext cx="61436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Умеренность.</a:t>
            </a:r>
          </a:p>
          <a:p>
            <a:pPr algn="ctr"/>
            <a:r>
              <a:rPr lang="ru-RU" sz="2800" dirty="0" smtClean="0"/>
              <a:t>Сбалансированность.</a:t>
            </a:r>
          </a:p>
          <a:p>
            <a:pPr algn="ctr"/>
            <a:r>
              <a:rPr lang="ru-RU" sz="2800" dirty="0" smtClean="0"/>
              <a:t>Четырехразовый приём пищи.</a:t>
            </a:r>
          </a:p>
          <a:p>
            <a:pPr algn="ctr"/>
            <a:r>
              <a:rPr lang="ru-RU" sz="2800" dirty="0" smtClean="0"/>
              <a:t>Разнообразие.</a:t>
            </a:r>
          </a:p>
          <a:p>
            <a:pPr algn="ctr"/>
            <a:r>
              <a:rPr lang="ru-RU" sz="2800" dirty="0" smtClean="0"/>
              <a:t>Биологическая полноценность.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85786" y="3214686"/>
            <a:ext cx="6357982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C0066"/>
                </a:solidFill>
              </a:rPr>
              <a:t>А также…</a:t>
            </a:r>
            <a:endParaRPr lang="ru-RU" sz="4400" b="1" dirty="0">
              <a:solidFill>
                <a:srgbClr val="CC0066"/>
              </a:solidFill>
            </a:endParaRPr>
          </a:p>
        </p:txBody>
      </p:sp>
      <p:pic>
        <p:nvPicPr>
          <p:cNvPr id="7" name="Рисунок 6" descr="рыбка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0826" y="3929066"/>
            <a:ext cx="2219325" cy="2190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100"/>
                            </p:stCondLst>
                            <p:childTnLst>
                              <p:par>
                                <p:cTn id="37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900"/>
                            </p:stCondLst>
                            <p:childTnLst>
                              <p:par>
                                <p:cTn id="43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200"/>
                            </p:stCondLst>
                            <p:childTnLst>
                              <p:par>
                                <p:cTn id="49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400"/>
                            </p:stCondLst>
                            <p:childTnLst>
                              <p:par>
                                <p:cTn id="5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600"/>
                            </p:stCondLst>
                            <p:childTnLst>
                              <p:par>
                                <p:cTn id="6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u="sng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Рекомендации:</a:t>
            </a:r>
            <a:endParaRPr lang="ru-RU" b="1" u="sng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686800" cy="4697427"/>
          </a:xfrm>
        </p:spPr>
        <p:txBody>
          <a:bodyPr>
            <a:noAutofit/>
          </a:bodyPr>
          <a:lstStyle/>
          <a:p>
            <a:pPr algn="ctr">
              <a:buFontTx/>
              <a:buChar char="•"/>
            </a:pPr>
            <a:r>
              <a:rPr lang="ru-RU" sz="2600" b="1" dirty="0" smtClean="0">
                <a:cs typeface="Times New Roman" pitchFamily="18" charset="0"/>
              </a:rPr>
              <a:t>В питании всё должно быть в меру;</a:t>
            </a:r>
            <a:endParaRPr lang="en-US" sz="2600" b="1" dirty="0" smtClean="0">
              <a:cs typeface="Times New Roman" pitchFamily="18" charset="0"/>
            </a:endParaRPr>
          </a:p>
          <a:p>
            <a:pPr algn="ctr">
              <a:buNone/>
            </a:pPr>
            <a:r>
              <a:rPr lang="ru-RU" sz="2600" dirty="0" smtClean="0">
                <a:latin typeface="Symbol" pitchFamily="18" charset="2"/>
                <a:cs typeface="Times New Roman" pitchFamily="18" charset="0"/>
              </a:rPr>
              <a:t>·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600" b="1" dirty="0" smtClean="0">
                <a:cs typeface="Times New Roman" pitchFamily="18" charset="0"/>
              </a:rPr>
              <a:t>Пища должна быть разнообразной;</a:t>
            </a:r>
            <a:endParaRPr lang="en-US" sz="2600" b="1" dirty="0" smtClean="0">
              <a:cs typeface="Times New Roman" pitchFamily="18" charset="0"/>
            </a:endParaRPr>
          </a:p>
          <a:p>
            <a:pPr algn="ctr">
              <a:buNone/>
            </a:pPr>
            <a:r>
              <a:rPr lang="ru-RU" sz="2600" b="1" dirty="0" smtClean="0">
                <a:latin typeface="Symbol" pitchFamily="18" charset="2"/>
                <a:cs typeface="Times New Roman" pitchFamily="18" charset="0"/>
              </a:rPr>
              <a:t>·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2600" b="1" dirty="0" smtClean="0">
                <a:cs typeface="Times New Roman" pitchFamily="18" charset="0"/>
              </a:rPr>
              <a:t>Еда должна быть тёплой;</a:t>
            </a:r>
            <a:endParaRPr lang="en-US" sz="2600" b="1" dirty="0" smtClean="0">
              <a:cs typeface="Times New Roman" pitchFamily="18" charset="0"/>
            </a:endParaRPr>
          </a:p>
          <a:p>
            <a:pPr algn="ctr">
              <a:buNone/>
            </a:pPr>
            <a:r>
              <a:rPr lang="ru-RU" sz="2600" b="1" dirty="0" smtClean="0">
                <a:latin typeface="Symbol" pitchFamily="18" charset="2"/>
                <a:cs typeface="Times New Roman" pitchFamily="18" charset="0"/>
              </a:rPr>
              <a:t>·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2600" b="1" dirty="0" smtClean="0">
                <a:cs typeface="Times New Roman" pitchFamily="18" charset="0"/>
              </a:rPr>
              <a:t>Тщательно пережёвывать пищу;</a:t>
            </a:r>
            <a:endParaRPr lang="en-US" sz="2600" b="1" dirty="0" smtClean="0">
              <a:cs typeface="Times New Roman" pitchFamily="18" charset="0"/>
            </a:endParaRPr>
          </a:p>
          <a:p>
            <a:pPr algn="ctr">
              <a:buNone/>
            </a:pPr>
            <a:r>
              <a:rPr lang="ru-RU" sz="2600" b="1" dirty="0" smtClean="0">
                <a:latin typeface="Symbol" pitchFamily="18" charset="2"/>
                <a:cs typeface="Times New Roman" pitchFamily="18" charset="0"/>
              </a:rPr>
              <a:t>·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2600" b="1" dirty="0" smtClean="0">
                <a:cs typeface="Times New Roman" pitchFamily="18" charset="0"/>
              </a:rPr>
              <a:t>Есть овощи и фрукты;</a:t>
            </a:r>
            <a:endParaRPr lang="en-US" sz="2600" b="1" dirty="0" smtClean="0">
              <a:cs typeface="Times New Roman" pitchFamily="18" charset="0"/>
            </a:endParaRPr>
          </a:p>
          <a:p>
            <a:pPr algn="ctr">
              <a:buNone/>
            </a:pPr>
            <a:r>
              <a:rPr lang="ru-RU" sz="2600" b="1" dirty="0" smtClean="0">
                <a:latin typeface="Symbol" pitchFamily="18" charset="2"/>
                <a:cs typeface="Times New Roman" pitchFamily="18" charset="0"/>
              </a:rPr>
              <a:t>·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2600" b="1" dirty="0" smtClean="0">
                <a:cs typeface="Times New Roman" pitchFamily="18" charset="0"/>
              </a:rPr>
              <a:t>Есть 3-4 раза в день;</a:t>
            </a:r>
            <a:endParaRPr lang="en-US" sz="2600" b="1" dirty="0" smtClean="0">
              <a:cs typeface="Times New Roman" pitchFamily="18" charset="0"/>
            </a:endParaRPr>
          </a:p>
          <a:p>
            <a:pPr algn="ctr">
              <a:buNone/>
            </a:pPr>
            <a:r>
              <a:rPr lang="ru-RU" sz="2600" b="1" dirty="0" smtClean="0">
                <a:latin typeface="Symbol" pitchFamily="18" charset="2"/>
                <a:cs typeface="Times New Roman" pitchFamily="18" charset="0"/>
              </a:rPr>
              <a:t>·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cs typeface="Times New Roman" pitchFamily="18" charset="0"/>
              </a:rPr>
              <a:t>Не есть перед сном;</a:t>
            </a:r>
            <a:endParaRPr lang="en-US" sz="2600" b="1" dirty="0" smtClean="0">
              <a:cs typeface="Times New Roman" pitchFamily="18" charset="0"/>
            </a:endParaRPr>
          </a:p>
          <a:p>
            <a:pPr algn="ctr">
              <a:buNone/>
            </a:pPr>
            <a:r>
              <a:rPr lang="ru-RU" sz="2600" b="1" dirty="0" smtClean="0">
                <a:latin typeface="Symbol" pitchFamily="18" charset="2"/>
                <a:cs typeface="Times New Roman" pitchFamily="18" charset="0"/>
              </a:rPr>
              <a:t>·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cs typeface="Times New Roman" pitchFamily="18" charset="0"/>
              </a:rPr>
              <a:t>Не есть копчёного, жареного и острого;</a:t>
            </a:r>
            <a:endParaRPr lang="en-US" sz="2600" b="1" dirty="0" smtClean="0">
              <a:cs typeface="Times New Roman" pitchFamily="18" charset="0"/>
            </a:endParaRPr>
          </a:p>
          <a:p>
            <a:pPr algn="ctr">
              <a:buNone/>
            </a:pPr>
            <a:r>
              <a:rPr lang="ru-RU" sz="2600" b="1" dirty="0" smtClean="0">
                <a:latin typeface="Symbol" pitchFamily="18" charset="2"/>
                <a:cs typeface="Times New Roman" pitchFamily="18" charset="0"/>
              </a:rPr>
              <a:t>·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cs typeface="Times New Roman" pitchFamily="18" charset="0"/>
              </a:rPr>
              <a:t>Не есть всухомятку;</a:t>
            </a:r>
            <a:endParaRPr lang="en-US" sz="2600" b="1" dirty="0" smtClean="0">
              <a:cs typeface="Times New Roman" pitchFamily="18" charset="0"/>
            </a:endParaRPr>
          </a:p>
          <a:p>
            <a:pPr algn="ctr">
              <a:buNone/>
            </a:pPr>
            <a:r>
              <a:rPr lang="ru-RU" sz="2600" b="1" dirty="0" smtClean="0">
                <a:latin typeface="Symbol" pitchFamily="18" charset="2"/>
                <a:cs typeface="Times New Roman" pitchFamily="18" charset="0"/>
              </a:rPr>
              <a:t>·</a:t>
            </a:r>
            <a:r>
              <a:rPr lang="en-US" sz="2600" b="1" dirty="0" smtClean="0">
                <a:latin typeface="Symbol" pitchFamily="18" charset="2"/>
                <a:cs typeface="Times New Roman" pitchFamily="18" charset="0"/>
              </a:rPr>
              <a:t> </a:t>
            </a:r>
            <a:r>
              <a:rPr lang="en-US" sz="2600" b="1" dirty="0" smtClean="0">
                <a:cs typeface="Times New Roman" pitchFamily="18" charset="0"/>
              </a:rPr>
              <a:t> </a:t>
            </a:r>
            <a:r>
              <a:rPr lang="ru-RU" sz="2600" b="1" dirty="0" smtClean="0">
                <a:cs typeface="Times New Roman" pitchFamily="18" charset="0"/>
              </a:rPr>
              <a:t>Меньше есть сладостей;</a:t>
            </a:r>
            <a:endParaRPr lang="en-US" sz="2600" b="1" dirty="0" smtClean="0">
              <a:cs typeface="Times New Roman" pitchFamily="18" charset="0"/>
            </a:endParaRPr>
          </a:p>
          <a:p>
            <a:pPr algn="ctr">
              <a:buNone/>
            </a:pPr>
            <a:r>
              <a:rPr lang="ru-RU" sz="2600" b="1" dirty="0" smtClean="0">
                <a:latin typeface="Symbol" pitchFamily="18" charset="2"/>
                <a:cs typeface="Times New Roman" pitchFamily="18" charset="0"/>
              </a:rPr>
              <a:t>·</a:t>
            </a:r>
            <a:r>
              <a:rPr lang="ru-RU" sz="2600" b="1" dirty="0" smtClean="0">
                <a:cs typeface="Times New Roman" pitchFamily="18" charset="0"/>
              </a:rPr>
              <a:t> </a:t>
            </a:r>
            <a:r>
              <a:rPr lang="en-US" sz="2600" b="1" dirty="0" smtClean="0">
                <a:cs typeface="Times New Roman" pitchFamily="18" charset="0"/>
              </a:rPr>
              <a:t> </a:t>
            </a:r>
            <a:r>
              <a:rPr lang="ru-RU" sz="2600" b="1" dirty="0" smtClean="0">
                <a:cs typeface="Times New Roman" pitchFamily="18" charset="0"/>
              </a:rPr>
              <a:t>Не перекусывать чипсами, сухариками и т.п.;</a:t>
            </a:r>
            <a:r>
              <a:rPr lang="en-US" sz="2600" b="1" dirty="0" smtClean="0"/>
              <a:t> </a:t>
            </a:r>
            <a:endParaRPr lang="ru-RU" sz="2600" b="1" dirty="0" smtClean="0"/>
          </a:p>
          <a:p>
            <a:pPr algn="ctr"/>
            <a:endParaRPr lang="ru-RU" sz="2800" dirty="0"/>
          </a:p>
        </p:txBody>
      </p:sp>
      <p:pic>
        <p:nvPicPr>
          <p:cNvPr id="4" name="Рисунок 3" descr="Цветы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57364"/>
            <a:ext cx="2286016" cy="3000379"/>
          </a:xfrm>
          <a:prstGeom prst="rect">
            <a:avLst/>
          </a:prstGeom>
        </p:spPr>
      </p:pic>
      <p:pic>
        <p:nvPicPr>
          <p:cNvPr id="5" name="Рисунок 4" descr="Цветы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215207" y="2000240"/>
            <a:ext cx="1928793" cy="3286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0"/>
                            </p:stCondLst>
                            <p:childTnLst>
                              <p:par>
                                <p:cTn id="9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Вывод:</a:t>
            </a:r>
            <a:endParaRPr lang="ru-RU" sz="6600" b="1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3600" dirty="0" smtClean="0"/>
              <a:t>    каждый для себя должен сделать вывод, правильно вы питаетесь и что нужно изменить, ведь у вас вся жизнь впереди…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800" dirty="0" smtClean="0"/>
              <a:t>    </a:t>
            </a:r>
            <a:r>
              <a:rPr lang="ru-RU" sz="48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Заботиться о своём здоровье нужно уже сейчас.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214291"/>
            <a:ext cx="8643998" cy="1643074"/>
          </a:xfr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rgbClr val="FFC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за внимание!</a:t>
            </a:r>
            <a:endParaRPr lang="ru-RU" sz="5400" b="1" cap="all" dirty="0">
              <a:ln/>
              <a:solidFill>
                <a:srgbClr val="FFC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9" y="2071678"/>
            <a:ext cx="8501122" cy="433965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3399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Будьте здоровы!</a:t>
            </a:r>
            <a:endParaRPr lang="ru-RU" sz="13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3399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12 -0.02397  0.033 -0.0586  0.058 -0.0586  C 0.095 -0.0586  0.125 -0.02264  0.125 0.02264  C 0.125 0.03729  0.122 0.05061  0.116 0.06259  C 0.117 0.06259  0 0.24239  0 0.24372  C 0 0.24239  -0.117 0.06259  -0.116 0.06259  C -0.122 0.05061  -0.125 0.03729  -0.125 0.02264  C -0.125 -0.02264  -0.095 -0.0586  -0.057 -0.0586  C -0.033 -0.0586  -0.012 -0.02397  0 0  Z" pathEditMode="relative" ptsTypes="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401080" cy="1071570"/>
          </a:xfrm>
        </p:spPr>
        <p:txBody>
          <a:bodyPr>
            <a:normAutofit fontScale="90000"/>
          </a:bodyPr>
          <a:lstStyle/>
          <a:p>
            <a:r>
              <a:rPr lang="ru-RU" kern="10" dirty="0" smtClean="0">
                <a:ln w="9525">
                  <a:round/>
                  <a:headEnd/>
                  <a:tailEnd/>
                </a:ln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Что же влияет на здоровье человека?</a:t>
            </a:r>
            <a:br>
              <a:rPr lang="ru-RU" kern="10" dirty="0" smtClean="0">
                <a:ln w="9525">
                  <a:round/>
                  <a:headEnd/>
                  <a:tailEnd/>
                </a:ln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</a:br>
            <a:endParaRPr lang="ru-RU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250033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Наследственность 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Образ жизни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Окружающая среда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Качество медицинских услуг</a:t>
            </a:r>
          </a:p>
          <a:p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4000504"/>
            <a:ext cx="81439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же из перечисленного составляет фундамент здоровья?</a:t>
            </a:r>
            <a:endParaRPr lang="ru-RU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5072074"/>
            <a:ext cx="742955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наследственность</a:t>
            </a:r>
            <a:endParaRPr lang="ru-RU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6" descr="PE00014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3550" y="857232"/>
            <a:ext cx="3600450" cy="2454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7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7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78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CC0066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Что станет главным строительным материалом нашего дома здоровья?</a:t>
            </a:r>
            <a:endParaRPr lang="ru-RU" sz="3200" dirty="0">
              <a:solidFill>
                <a:srgbClr val="CC0066"/>
              </a:solidFill>
            </a:endParaRPr>
          </a:p>
        </p:txBody>
      </p:sp>
      <p:pic>
        <p:nvPicPr>
          <p:cNvPr id="4" name="Picture 6" descr="j0157195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9833823">
            <a:off x="2700338" y="4005263"/>
            <a:ext cx="1412875" cy="1800225"/>
          </a:xfrm>
          <a:prstGeom prst="rect">
            <a:avLst/>
          </a:prstGeom>
          <a:noFill/>
          <a:ln/>
        </p:spPr>
      </p:pic>
      <p:pic>
        <p:nvPicPr>
          <p:cNvPr id="5" name="Picture 7" descr="PE00489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3933825"/>
            <a:ext cx="1968500" cy="1879600"/>
          </a:xfrm>
          <a:prstGeom prst="rect">
            <a:avLst/>
          </a:prstGeom>
          <a:noFill/>
        </p:spPr>
      </p:pic>
      <p:pic>
        <p:nvPicPr>
          <p:cNvPr id="6" name="Picture 8" descr="j0157197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85465">
            <a:off x="5076825" y="3933825"/>
            <a:ext cx="13462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323850" y="3357563"/>
            <a:ext cx="2087563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ru-RU" sz="2400" b="1" dirty="0"/>
          </a:p>
          <a:p>
            <a:pPr algn="ctr"/>
            <a:r>
              <a:rPr lang="ru-RU" sz="2400" b="1" dirty="0"/>
              <a:t>Здоровое питание</a:t>
            </a:r>
            <a:endParaRPr lang="ru-RU" dirty="0"/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323850" y="5013325"/>
            <a:ext cx="2160588" cy="11695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 dirty="0"/>
              <a:t>Двигательная</a:t>
            </a:r>
            <a:r>
              <a:rPr lang="ru-RU" sz="2800" b="1" dirty="0"/>
              <a:t> </a:t>
            </a:r>
            <a:r>
              <a:rPr lang="ru-RU" sz="2400" b="1" dirty="0"/>
              <a:t>активность</a:t>
            </a:r>
          </a:p>
          <a:p>
            <a:pPr algn="ctr"/>
            <a:endParaRPr lang="ru-RU" dirty="0"/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6516688" y="3213100"/>
            <a:ext cx="2160587" cy="1290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b="1"/>
              <a:t>Регуляция </a:t>
            </a:r>
            <a:r>
              <a:rPr lang="ru-RU" b="1"/>
              <a:t>эмоционального </a:t>
            </a:r>
            <a:r>
              <a:rPr lang="ru-RU" sz="2000" b="1"/>
              <a:t>состояния</a:t>
            </a:r>
          </a:p>
          <a:p>
            <a:pPr algn="ctr"/>
            <a:endParaRPr lang="ru-RU" sz="2000"/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6588125" y="5084763"/>
            <a:ext cx="2087563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/>
              <a:t>Режим труда и отдыха</a:t>
            </a:r>
            <a:endParaRPr lang="ru-RU"/>
          </a:p>
        </p:txBody>
      </p:sp>
      <p:sp>
        <p:nvSpPr>
          <p:cNvPr id="11" name="Line 18"/>
          <p:cNvSpPr>
            <a:spLocks noChangeShapeType="1"/>
          </p:cNvSpPr>
          <p:nvPr/>
        </p:nvSpPr>
        <p:spPr bwMode="auto">
          <a:xfrm flipH="1">
            <a:off x="1476375" y="2636838"/>
            <a:ext cx="2303463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" name="Line 19"/>
          <p:cNvSpPr>
            <a:spLocks noChangeShapeType="1"/>
          </p:cNvSpPr>
          <p:nvPr/>
        </p:nvSpPr>
        <p:spPr bwMode="auto">
          <a:xfrm flipH="1">
            <a:off x="1619250" y="2636838"/>
            <a:ext cx="2665413" cy="2376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" name="Line 20"/>
          <p:cNvSpPr>
            <a:spLocks noChangeShapeType="1"/>
          </p:cNvSpPr>
          <p:nvPr/>
        </p:nvSpPr>
        <p:spPr bwMode="auto">
          <a:xfrm>
            <a:off x="5364163" y="2636838"/>
            <a:ext cx="2160587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" name="Line 21"/>
          <p:cNvSpPr>
            <a:spLocks noChangeShapeType="1"/>
          </p:cNvSpPr>
          <p:nvPr/>
        </p:nvSpPr>
        <p:spPr bwMode="auto">
          <a:xfrm>
            <a:off x="4716463" y="2636838"/>
            <a:ext cx="2951162" cy="2447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286116" y="1857364"/>
            <a:ext cx="2357454" cy="8572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357554" y="1785926"/>
            <a:ext cx="24288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Здоровый образ жизни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Рациональное питание – важное слагаемое здорового образа жизни </a:t>
            </a:r>
            <a:endParaRPr lang="ru-RU" b="1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61555" y="1714488"/>
            <a:ext cx="44250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Почему?</a:t>
            </a:r>
            <a:endParaRPr lang="ru-RU" sz="5400" b="1" cap="all" dirty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2643182"/>
            <a:ext cx="77153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Обеспечивает правильный рост и формирование организма;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714348" y="3857628"/>
            <a:ext cx="6786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Способствует сохранению здоровья;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714348" y="4500571"/>
            <a:ext cx="71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Обеспечивает высокую работоспособность;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714348" y="5786454"/>
            <a:ext cx="4929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Продлевает</a:t>
            </a:r>
            <a:r>
              <a:rPr lang="ru-RU" sz="3600" dirty="0" smtClean="0"/>
              <a:t> </a:t>
            </a:r>
            <a:r>
              <a:rPr lang="ru-RU" sz="3200" dirty="0" smtClean="0"/>
              <a:t>жизнь.</a:t>
            </a:r>
            <a:endParaRPr lang="ru-RU" sz="3600" dirty="0"/>
          </a:p>
        </p:txBody>
      </p:sp>
      <p:pic>
        <p:nvPicPr>
          <p:cNvPr id="13" name="Рисунок 12" descr="Братц-модниц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6578" y="4429132"/>
            <a:ext cx="1769364" cy="1710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0"/>
                            </p:stCondLst>
                            <p:childTnLst>
                              <p:par>
                                <p:cTn id="3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300"/>
                            </p:stCondLst>
                            <p:childTnLst>
                              <p:par>
                                <p:cTn id="4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71472" y="285728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</a:t>
            </a:r>
            <a:endParaRPr kumimoji="0" lang="ru-RU" sz="4400" b="1" i="1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itchFamily="18" charset="0"/>
              <a:ea typeface="+mj-ea"/>
              <a:cs typeface="+mj-cs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57159" y="3143247"/>
            <a:ext cx="8429684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поступление в организм всех необходимых веществ: углеводов, жиров, белков, витаминов и микроэлементов в нужных количествах и в правильных пропорциях.</a:t>
            </a:r>
          </a:p>
        </p:txBody>
      </p:sp>
      <p:pic>
        <p:nvPicPr>
          <p:cNvPr id="6" name="Picture 7" descr="Спелая красная черешня 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1142984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Клубничная улыбка 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1071546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Натюрморт - виноград, груша, персики 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1142984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 descr="Клубника 3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14744" y="4714884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5" descr="Цветная капуста, чеснок, морковь, зелень, помидор...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8596" y="4714884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 descr="Украинский борщ, тарелка (red beet soup)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72330" y="4714884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489792" y="0"/>
            <a:ext cx="8164416" cy="92333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Рациональное питание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u="sng" dirty="0" smtClean="0">
                <a:solidFill>
                  <a:schemeClr val="accent6"/>
                </a:solidFill>
              </a:rPr>
              <a:t>Значение белков</a:t>
            </a:r>
            <a:endParaRPr lang="ru-RU" sz="6000" b="1" u="sng" dirty="0">
              <a:solidFill>
                <a:schemeClr val="accent6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071538" y="1600200"/>
            <a:ext cx="6786610" cy="318612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latin typeface="Arial" charset="0"/>
              </a:rPr>
              <a:t>Белки – это основной строительный материал нашего организма, необходимый для роста и поддержания важнейших органов и тканей.</a:t>
            </a:r>
            <a:endParaRPr lang="ru-RU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285728"/>
            <a:ext cx="142399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4786322"/>
            <a:ext cx="2286006" cy="1709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929198"/>
            <a:ext cx="214314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28604"/>
            <a:ext cx="142876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4929198"/>
            <a:ext cx="257176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u="sng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Значение жиров</a:t>
            </a:r>
            <a:endParaRPr lang="ru-RU" sz="5400" b="1" u="sng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5984" y="1928802"/>
            <a:ext cx="50006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Жиры удовлетворяют энергетические потребности человека</a:t>
            </a:r>
            <a:endParaRPr lang="ru-RU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357430"/>
            <a:ext cx="185738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428604"/>
            <a:ext cx="171451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2500306"/>
            <a:ext cx="176212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428604"/>
            <a:ext cx="157163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4714884"/>
            <a:ext cx="2143140" cy="1671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86644" y="4929198"/>
            <a:ext cx="1643074" cy="1609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43240" y="4786322"/>
            <a:ext cx="314327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u="sng" dirty="0" smtClean="0">
                <a:solidFill>
                  <a:schemeClr val="accent6"/>
                </a:solidFill>
              </a:rPr>
              <a:t>Значение углеводов</a:t>
            </a:r>
            <a:endParaRPr lang="ru-RU" sz="4800" b="1" u="sng" dirty="0">
              <a:solidFill>
                <a:schemeClr val="accent6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786058"/>
            <a:ext cx="1357322" cy="1852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285728"/>
            <a:ext cx="157163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2500306"/>
            <a:ext cx="207170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4857760"/>
            <a:ext cx="221457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4929198"/>
            <a:ext cx="185738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28860" y="4929198"/>
            <a:ext cx="1785950" cy="1695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214290"/>
            <a:ext cx="157163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9124" y="4929198"/>
            <a:ext cx="192882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2071670" y="3143248"/>
            <a:ext cx="478633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Arial" charset="0"/>
              </a:rPr>
              <a:t>Пополнение запаса питательными веществами мозга происходит за счёт поступления </a:t>
            </a:r>
            <a:r>
              <a:rPr lang="ru-RU" sz="2400" b="1" i="1" dirty="0" smtClean="0">
                <a:solidFill>
                  <a:srgbClr val="DF2803"/>
                </a:solidFill>
                <a:latin typeface="Arial" charset="0"/>
              </a:rPr>
              <a:t>глюкозы</a:t>
            </a:r>
            <a:r>
              <a:rPr lang="ru-RU" sz="2400" b="1" i="1" dirty="0" smtClean="0">
                <a:latin typeface="Arial" charset="0"/>
              </a:rPr>
              <a:t>. </a:t>
            </a:r>
            <a:r>
              <a:rPr lang="ru-RU" b="1" i="1" dirty="0" smtClean="0">
                <a:latin typeface="Arial" charset="0"/>
              </a:rPr>
              <a:t/>
            </a:r>
            <a:br>
              <a:rPr lang="ru-RU" b="1" i="1" dirty="0" smtClean="0">
                <a:latin typeface="Arial" charset="0"/>
              </a:rPr>
            </a:b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86000" y="1357298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обеспечение энергией всех процессов в организме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1057</Words>
  <Application>Microsoft Office PowerPoint</Application>
  <PresentationFormat>Экран (4:3)</PresentationFormat>
  <Paragraphs>134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Constantia</vt:lpstr>
      <vt:lpstr>Symbol</vt:lpstr>
      <vt:lpstr>Times New Roman</vt:lpstr>
      <vt:lpstr>Тема Office</vt:lpstr>
      <vt:lpstr>Правильное питание – залог здоровья</vt:lpstr>
      <vt:lpstr>Вам надо построить хороший дом. Какие кирпичи для строительства вы выберете?</vt:lpstr>
      <vt:lpstr>Что же влияет на здоровье человека? </vt:lpstr>
      <vt:lpstr>Что станет главным строительным материалом нашего дома здоровья?</vt:lpstr>
      <vt:lpstr>Рациональное питание – важное слагаемое здорового образа жизни </vt:lpstr>
      <vt:lpstr>Презентация PowerPoint</vt:lpstr>
      <vt:lpstr>Значение белков</vt:lpstr>
      <vt:lpstr>Значение жиров</vt:lpstr>
      <vt:lpstr>Значение углеводов</vt:lpstr>
      <vt:lpstr>Презентация PowerPoint</vt:lpstr>
      <vt:lpstr>Обрати внимание!</vt:lpstr>
      <vt:lpstr>Пища – это источник энергии для человека</vt:lpstr>
      <vt:lpstr>Здоровое питание – отличная учёба!</vt:lpstr>
      <vt:lpstr>Тест  Правильно ли ты питаешься?</vt:lpstr>
      <vt:lpstr>Презентация PowerPoint</vt:lpstr>
      <vt:lpstr>Презентация PowerPoint</vt:lpstr>
      <vt:lpstr>Презентация PowerPoint</vt:lpstr>
      <vt:lpstr>Подсчёт баллов:   “А” – 2 балла “Б” – 1 балл “В” – 0 баллов. </vt:lpstr>
      <vt:lpstr>Презентация PowerPoint</vt:lpstr>
      <vt:lpstr>Здоровое питание- это</vt:lpstr>
      <vt:lpstr>Рекомендации:</vt:lpstr>
      <vt:lpstr>Вывод:</vt:lpstr>
      <vt:lpstr>Презентация PowerPoint</vt:lpstr>
    </vt:vector>
  </TitlesOfParts>
  <Company>MultiDVD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Питание и здоровье</dc:title>
  <dc:creator>SamLab.ws</dc:creator>
  <cp:lastModifiedBy>Завучи</cp:lastModifiedBy>
  <cp:revision>53</cp:revision>
  <dcterms:created xsi:type="dcterms:W3CDTF">2009-04-04T08:41:01Z</dcterms:created>
  <dcterms:modified xsi:type="dcterms:W3CDTF">2023-10-23T11:04:29Z</dcterms:modified>
</cp:coreProperties>
</file>